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9" r:id="rId6"/>
    <p:sldId id="260" r:id="rId7"/>
    <p:sldId id="276" r:id="rId8"/>
    <p:sldId id="286" r:id="rId9"/>
    <p:sldId id="275" r:id="rId10"/>
    <p:sldId id="262" r:id="rId11"/>
    <p:sldId id="283" r:id="rId12"/>
    <p:sldId id="285" r:id="rId13"/>
    <p:sldId id="287" r:id="rId14"/>
    <p:sldId id="289" r:id="rId15"/>
    <p:sldId id="288" r:id="rId16"/>
    <p:sldId id="282" r:id="rId17"/>
    <p:sldId id="281" r:id="rId1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6"/>
    <p:restoredTop sz="94710"/>
  </p:normalViewPr>
  <p:slideViewPr>
    <p:cSldViewPr snapToGrid="0" snapToObjects="1">
      <p:cViewPr>
        <p:scale>
          <a:sx n="98" d="100"/>
          <a:sy n="98" d="100"/>
        </p:scale>
        <p:origin x="102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872E2-8792-E043-952B-33582A955FAC}" type="datetimeFigureOut">
              <a:rPr lang="fi-FI" smtClean="0"/>
              <a:t>5.5.2019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86A58-8052-594E-AA01-FA9B0F76C2D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576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54e3af04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154e3af04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03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86A58-8052-594E-AA01-FA9B0F76C2DF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14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DA15-BDC0-EB4B-8195-EF5D1B00E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A105B-8D90-3544-9E4F-A2BEAE059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09A7-1FA7-2948-AF4A-F0C545F6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CB2ED-8459-F34A-8A6D-A81D24FA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D83AA-4956-E34A-A048-6715FFC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722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AEAE-FBAC-464F-889B-865CF29D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B7891-CFA2-684D-A4DE-16363ED4F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35508-CC98-DC4B-B2E3-69C452EC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370D-B70D-A240-8D1B-20C0FB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38075-67DA-B745-B5C4-DF6CD67F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793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CF7B8-CED7-8D40-A002-E1F9C4919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3054E-FAD7-7843-82B3-D5CD8819F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994B8-20BF-7446-B164-25D58F332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AB8B3-B7AB-8B4A-BBF1-3CB7D555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0928A-1EE5-E841-ACEC-D1F79FA2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266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5D42-49C5-9248-AFBB-DD577937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0E30-2A65-124C-9B2A-A91F2700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1FE43-CDB9-9F42-B092-CB6B3A1E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159BA-5B24-7941-AF83-A92D37BA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43BBB-EFE5-A340-8B47-38368C9D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699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0A82-5127-D64D-A532-C714E8FC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21257-7112-A74A-9F15-5D65C83B0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42057-DB19-D54A-9ECE-F338D8A2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F3C90-4876-6941-8D35-AE52B3B7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87BC-7DDD-264C-A719-1A54A1E2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579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B7CB-3047-F14D-BF95-56EBC809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C4093-9F6D-5249-840F-A37D4916E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9CFB8-6BE0-8841-A731-E51CA21B5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8D385-55D5-1D4E-B093-FABE975D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96F1A-F949-D546-940E-9B5871AB5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BD432-7688-CC4A-A8DA-A1627B04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827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956A-B4E4-3642-9F72-B0A9DB1C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6B9AF-757D-8A4D-9938-112033903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705B5-CEE7-F449-8504-19FCFF691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F5D1-2555-1341-A754-B43E0280E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1D22B-68C5-1840-A28E-C4EE9D8CB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F3121-FC85-5548-A4C2-FED0F966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11854-0151-2E4C-A8CC-836F7D4D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A7653-660C-3D4B-93AE-A13B66C2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753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DF4D-99CC-664C-8662-CCD47992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BD810-0BC6-DA4C-A4C9-0DDE1559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BD760-11A2-2144-97F9-4FB05493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2BAA-B260-344B-9521-CD32BB2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128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81B181-21E5-0C44-B95A-27A04CBE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6B937-BE06-CF49-B75D-E372B939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06FA5-4AFF-FE41-806A-2817A416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087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736F-C36D-B441-8E35-FE19B5D1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88AE7-5FE0-E441-A72E-4260E109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7A30F-C7BC-0D4C-A186-3740BA085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E2BA3-3965-C949-90D2-16549089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04A98-A5A7-5E42-9729-4F74246B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FE76-D1BF-5741-9B75-B1554971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422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6789-FA8B-9346-A9C3-9A4072DF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59C63-0CFA-BD40-A304-545A624E7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1BE1F-1655-C24B-A769-CF08C1766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FD9A2-7783-B44D-B9F7-B074E2BA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ABE9B-530B-6445-9CEE-3023EE72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D4C1F-1ACF-FB4A-B49B-F86CCB2C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9551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C2CA5-B05B-BE4B-9C2F-DCDA5EDD6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67452-6B1B-A846-ABDC-C09BDE33A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FA350-83FF-4442-BC0A-C33ACC20A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0E498-37ED-0045-9EFC-E0D478CE872A}" type="datetimeFigureOut">
              <a:rPr lang="fi-FI" smtClean="0"/>
              <a:t>4.5.2019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A0C1C-6946-754C-A2A2-AF8C1030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F955-EB86-C24D-8E92-64814742A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65DF-B5A6-F44D-BF51-D4298DD4E9A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7821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portation.gov/smartcity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CAD93C-65F1-9C45-AF0F-FF3F3CADB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" b="11867"/>
          <a:stretch/>
        </p:blipFill>
        <p:spPr>
          <a:xfrm>
            <a:off x="0" y="0"/>
            <a:ext cx="12192000" cy="6944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0DC8B-4B5C-054F-AF48-4D4DB0A863C5}"/>
              </a:ext>
            </a:extLst>
          </p:cNvPr>
          <p:cNvSpPr/>
          <p:nvPr/>
        </p:nvSpPr>
        <p:spPr>
          <a:xfrm>
            <a:off x="0" y="2214563"/>
            <a:ext cx="12192000" cy="3043235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7D4A8-96BF-1049-A94C-B990BE9E9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68" y="3226745"/>
            <a:ext cx="2606495" cy="916502"/>
          </a:xfrm>
        </p:spPr>
        <p:txBody>
          <a:bodyPr>
            <a:normAutofit/>
          </a:bodyPr>
          <a:lstStyle/>
          <a:p>
            <a:r>
              <a:rPr lang="fi-FI" sz="4800" b="1" dirty="0">
                <a:solidFill>
                  <a:schemeClr val="bg1"/>
                </a:solidFill>
              </a:rPr>
              <a:t>Challenge</a:t>
            </a:r>
            <a:r>
              <a:rPr lang="fi-FI" sz="4800" b="1" dirty="0">
                <a:solidFill>
                  <a:schemeClr val="bg1"/>
                </a:solidFill>
                <a:latin typeface="Nokia Pure Headline Light" panose="020B03040406020603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7D57C-C1F5-9C4F-ADD9-80B11734F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4976" y="2824943"/>
            <a:ext cx="6376861" cy="1822474"/>
          </a:xfrm>
        </p:spPr>
        <p:txBody>
          <a:bodyPr>
            <a:normAutofit lnSpcReduction="10000"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To create </a:t>
            </a:r>
            <a:r>
              <a:rPr lang="en" sz="3600" dirty="0">
                <a:solidFill>
                  <a:srgbClr val="00B0F0"/>
                </a:solidFill>
              </a:rPr>
              <a:t>new digital services and business opportunities</a:t>
            </a:r>
            <a:r>
              <a:rPr lang="en" sz="3200" dirty="0">
                <a:solidFill>
                  <a:srgbClr val="00B0F0"/>
                </a:solidFill>
              </a:rPr>
              <a:t> </a:t>
            </a:r>
            <a:r>
              <a:rPr lang="en" sz="3200" dirty="0">
                <a:solidFill>
                  <a:schemeClr val="bg1"/>
                </a:solidFill>
              </a:rPr>
              <a:t>made possible by LuxTurrim5G and </a:t>
            </a:r>
            <a:r>
              <a:rPr lang="en" sz="3200" dirty="0" err="1">
                <a:solidFill>
                  <a:schemeClr val="bg1"/>
                </a:solidFill>
              </a:rPr>
              <a:t>μMEC</a:t>
            </a:r>
            <a:r>
              <a:rPr lang="en" sz="3200" dirty="0">
                <a:solidFill>
                  <a:schemeClr val="bg1"/>
                </a:solidFill>
              </a:rPr>
              <a:t>, for a </a:t>
            </a:r>
            <a:r>
              <a:rPr lang="en" sz="3200" dirty="0">
                <a:solidFill>
                  <a:srgbClr val="00B0F0"/>
                </a:solidFill>
              </a:rPr>
              <a:t>real smart city.</a:t>
            </a:r>
            <a:endParaRPr lang="en" sz="3200" dirty="0">
              <a:solidFill>
                <a:srgbClr val="00B0F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A0893-315A-7D44-AB11-14B23548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520" y="6366468"/>
            <a:ext cx="1854083" cy="314325"/>
          </a:xfrm>
          <a:prstGeom prst="rect">
            <a:avLst/>
          </a:prstGeom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2F6D5C6-1299-504E-8590-79E711AA3645}"/>
              </a:ext>
            </a:extLst>
          </p:cNvPr>
          <p:cNvSpPr txBox="1">
            <a:spLocks/>
          </p:cNvSpPr>
          <p:nvPr/>
        </p:nvSpPr>
        <p:spPr>
          <a:xfrm>
            <a:off x="636768" y="4474197"/>
            <a:ext cx="1634945" cy="515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>
                <a:solidFill>
                  <a:srgbClr val="0070C0"/>
                </a:solidFill>
              </a:rPr>
              <a:t>Team: HAAM </a:t>
            </a:r>
          </a:p>
        </p:txBody>
      </p:sp>
    </p:spTree>
    <p:extLst>
      <p:ext uri="{BB962C8B-B14F-4D97-AF65-F5344CB8AC3E}">
        <p14:creationId xmlns:p14="http://schemas.microsoft.com/office/powerpoint/2010/main" val="22462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3BAF-2DD4-C14A-A19C-6670748D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AE046-13DE-524C-83B1-47AC9249C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88" r="18568"/>
          <a:stretch/>
        </p:blipFill>
        <p:spPr>
          <a:xfrm>
            <a:off x="0" y="-1"/>
            <a:ext cx="12192000" cy="77878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3DFFF5-8DED-B24D-B01B-54F0BEE87F21}"/>
              </a:ext>
            </a:extLst>
          </p:cNvPr>
          <p:cNvSpPr txBox="1"/>
          <p:nvPr/>
        </p:nvSpPr>
        <p:spPr>
          <a:xfrm>
            <a:off x="381000" y="622300"/>
            <a:ext cx="438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bg1"/>
                </a:solidFill>
              </a:rPr>
              <a:t>Data </a:t>
            </a:r>
            <a:r>
              <a:rPr lang="fi-FI" sz="2400" dirty="0" err="1">
                <a:solidFill>
                  <a:schemeClr val="bg1"/>
                </a:solidFill>
              </a:rPr>
              <a:t>can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be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either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accessed</a:t>
            </a:r>
            <a:r>
              <a:rPr lang="fi-FI" sz="2400" dirty="0">
                <a:solidFill>
                  <a:schemeClr val="bg1"/>
                </a:solidFill>
              </a:rPr>
              <a:t> in </a:t>
            </a:r>
            <a:r>
              <a:rPr lang="fi-FI" sz="2400" b="1" dirty="0" err="1">
                <a:solidFill>
                  <a:schemeClr val="bg1"/>
                </a:solidFill>
              </a:rPr>
              <a:t>real</a:t>
            </a:r>
            <a:r>
              <a:rPr lang="fi-FI" sz="2400" b="1" dirty="0">
                <a:solidFill>
                  <a:schemeClr val="bg1"/>
                </a:solidFill>
              </a:rPr>
              <a:t> </a:t>
            </a:r>
            <a:r>
              <a:rPr lang="fi-FI" sz="2400" b="1" dirty="0" err="1">
                <a:solidFill>
                  <a:schemeClr val="bg1"/>
                </a:solidFill>
              </a:rPr>
              <a:t>time</a:t>
            </a:r>
            <a:r>
              <a:rPr lang="fi-FI" sz="2400" dirty="0">
                <a:solidFill>
                  <a:schemeClr val="bg1"/>
                </a:solidFill>
              </a:rPr>
              <a:t>, </a:t>
            </a:r>
            <a:r>
              <a:rPr lang="fi-FI" sz="2400" dirty="0" err="1">
                <a:solidFill>
                  <a:schemeClr val="bg1"/>
                </a:solidFill>
              </a:rPr>
              <a:t>or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b="1" dirty="0" err="1">
                <a:solidFill>
                  <a:schemeClr val="bg1"/>
                </a:solidFill>
              </a:rPr>
              <a:t>stored</a:t>
            </a:r>
            <a:r>
              <a:rPr lang="fi-FI" sz="2400" b="1" dirty="0">
                <a:solidFill>
                  <a:schemeClr val="bg1"/>
                </a:solidFill>
              </a:rPr>
              <a:t> &amp; analyzed </a:t>
            </a:r>
            <a:r>
              <a:rPr lang="fi-FI" sz="2400" dirty="0">
                <a:solidFill>
                  <a:schemeClr val="bg1"/>
                </a:solidFill>
              </a:rPr>
              <a:t>into </a:t>
            </a:r>
            <a:r>
              <a:rPr lang="fi-FI" sz="2400" dirty="0" err="1">
                <a:solidFill>
                  <a:schemeClr val="bg1"/>
                </a:solidFill>
              </a:rPr>
              <a:t>meaningful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statistics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77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0" y="-1934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21DBF-05CD-AF46-89AE-1D1BFB7A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chemeClr val="bg1"/>
                </a:solidFill>
              </a:rPr>
              <a:t>Our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Concept</a:t>
            </a:r>
            <a:r>
              <a:rPr lang="fi-FI" dirty="0">
                <a:solidFill>
                  <a:schemeClr val="bg1"/>
                </a:solidFill>
              </a:rPr>
              <a:t> :*</a:t>
            </a:r>
            <a:r>
              <a:rPr lang="fi-FI" b="1" dirty="0">
                <a:solidFill>
                  <a:schemeClr val="bg1"/>
                </a:solidFill>
              </a:rPr>
              <a:t>City </a:t>
            </a:r>
            <a:r>
              <a:rPr lang="fi-FI" b="1" dirty="0" err="1">
                <a:solidFill>
                  <a:schemeClr val="bg1"/>
                </a:solidFill>
              </a:rPr>
              <a:t>Integrated</a:t>
            </a:r>
            <a:r>
              <a:rPr lang="fi-FI" b="1" dirty="0">
                <a:solidFill>
                  <a:schemeClr val="bg1"/>
                </a:solidFill>
              </a:rPr>
              <a:t> Data Center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90085-E71C-9946-8655-CE129A0E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878" y="3005741"/>
            <a:ext cx="1496541" cy="1496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BBCEF-5D87-1147-968E-49A144DD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23" y="2915337"/>
            <a:ext cx="1610201" cy="161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937B84-5BA2-A648-BC90-190D02B2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14" y="2915336"/>
            <a:ext cx="1610202" cy="1610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8048FF-50FE-544E-B8D9-BE9266041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873" y="2900362"/>
            <a:ext cx="1496541" cy="149654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BB5D4F-23AA-314F-BCBB-2D0CFA0748D2}"/>
              </a:ext>
            </a:extLst>
          </p:cNvPr>
          <p:cNvSpPr/>
          <p:nvPr/>
        </p:nvSpPr>
        <p:spPr>
          <a:xfrm>
            <a:off x="534649" y="2326351"/>
            <a:ext cx="11122702" cy="27881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E0CF9E-E459-A04A-8205-944593A4D3F6}"/>
              </a:ext>
            </a:extLst>
          </p:cNvPr>
          <p:cNvSpPr txBox="1">
            <a:spLocks/>
          </p:cNvSpPr>
          <p:nvPr/>
        </p:nvSpPr>
        <p:spPr>
          <a:xfrm>
            <a:off x="4691323" y="5392021"/>
            <a:ext cx="2353457" cy="716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dirty="0" err="1">
                <a:solidFill>
                  <a:schemeClr val="bg1"/>
                </a:solidFill>
              </a:rPr>
              <a:t>Platform</a:t>
            </a:r>
            <a:endParaRPr lang="fi-FI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0" y="-1934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21DBF-05CD-AF46-89AE-1D1BFB7A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City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i="1" dirty="0" err="1">
                <a:solidFill>
                  <a:schemeClr val="bg1"/>
                </a:solidFill>
              </a:rPr>
              <a:t>Integrated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Data Center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6C0B5-6255-A446-86A9-90375AD8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3" y="1828658"/>
            <a:ext cx="5925627" cy="3649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222C87-4E54-444B-A531-EEFE53EC6E15}"/>
              </a:ext>
            </a:extLst>
          </p:cNvPr>
          <p:cNvSpPr/>
          <p:nvPr/>
        </p:nvSpPr>
        <p:spPr>
          <a:xfrm>
            <a:off x="7853365" y="2457257"/>
            <a:ext cx="3289300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/>
              <a:t>INTERNAL SAVINGS </a:t>
            </a:r>
            <a:r>
              <a:rPr lang="fi-FI" dirty="0"/>
              <a:t>: SAFETY, CITY MAINTENANCE OPTIMIZATION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0F108-65DF-7842-944A-C93B28175E9C}"/>
              </a:ext>
            </a:extLst>
          </p:cNvPr>
          <p:cNvSpPr/>
          <p:nvPr/>
        </p:nvSpPr>
        <p:spPr>
          <a:xfrm>
            <a:off x="7853365" y="4297170"/>
            <a:ext cx="3205165" cy="1317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/>
              <a:t>NEW BUSINESS OPPORTUNITIES</a:t>
            </a:r>
            <a:r>
              <a:rPr lang="fi-FI" dirty="0"/>
              <a:t>: </a:t>
            </a:r>
            <a:r>
              <a:rPr lang="en" dirty="0"/>
              <a:t>DATA SERVICES TO 3RD PARTIES</a:t>
            </a:r>
          </a:p>
          <a:p>
            <a:pPr algn="ctr"/>
            <a:endParaRPr lang="fi-FI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E52E6D9-6B2A-234A-9109-96FEAA7B888A}"/>
              </a:ext>
            </a:extLst>
          </p:cNvPr>
          <p:cNvSpPr/>
          <p:nvPr/>
        </p:nvSpPr>
        <p:spPr>
          <a:xfrm>
            <a:off x="6872289" y="3724299"/>
            <a:ext cx="781050" cy="755513"/>
          </a:xfrm>
          <a:prstGeom prst="rightArrow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314C2-11FE-DC41-8410-42B1E3F327AD}"/>
              </a:ext>
            </a:extLst>
          </p:cNvPr>
          <p:cNvSpPr txBox="1"/>
          <p:nvPr/>
        </p:nvSpPr>
        <p:spPr>
          <a:xfrm>
            <a:off x="4356100" y="59855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rgbClr val="00B0F0"/>
                </a:solidFill>
              </a:rPr>
              <a:t>DATA ANALYSIS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B327F-9E3A-FD4E-ADEC-A3F64AA13330}"/>
              </a:ext>
            </a:extLst>
          </p:cNvPr>
          <p:cNvSpPr txBox="1"/>
          <p:nvPr/>
        </p:nvSpPr>
        <p:spPr>
          <a:xfrm>
            <a:off x="4356100" y="547827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rgbClr val="00B0F0"/>
                </a:solidFill>
              </a:rPr>
              <a:t>DATA COLLECTION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0F481-DA78-7C4B-83D2-F73C47D28936}"/>
              </a:ext>
            </a:extLst>
          </p:cNvPr>
          <p:cNvSpPr/>
          <p:nvPr/>
        </p:nvSpPr>
        <p:spPr>
          <a:xfrm>
            <a:off x="471489" y="1690688"/>
            <a:ext cx="6200774" cy="480218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12A51-9909-3847-BBEA-C7A93E7791EE}"/>
              </a:ext>
            </a:extLst>
          </p:cNvPr>
          <p:cNvSpPr/>
          <p:nvPr/>
        </p:nvSpPr>
        <p:spPr>
          <a:xfrm>
            <a:off x="11142665" y="2455677"/>
            <a:ext cx="965200" cy="1330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AE58-48DA-8F49-B455-B40DB894B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02" y="2679319"/>
            <a:ext cx="881438" cy="8814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0B2616-F8D9-8D49-A685-E7AE5D937DA4}"/>
              </a:ext>
            </a:extLst>
          </p:cNvPr>
          <p:cNvSpPr/>
          <p:nvPr/>
        </p:nvSpPr>
        <p:spPr>
          <a:xfrm>
            <a:off x="11058530" y="4297170"/>
            <a:ext cx="1049335" cy="1317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7302C3-F4F0-9048-A454-E96D235B6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841" y="4479813"/>
            <a:ext cx="998458" cy="9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-84135" y="0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222C87-4E54-444B-A531-EEFE53EC6E15}"/>
              </a:ext>
            </a:extLst>
          </p:cNvPr>
          <p:cNvSpPr/>
          <p:nvPr/>
        </p:nvSpPr>
        <p:spPr>
          <a:xfrm>
            <a:off x="445568" y="582158"/>
            <a:ext cx="3289300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/>
              <a:t>INTERNAL SAVINGS </a:t>
            </a:r>
            <a:r>
              <a:rPr lang="fi-FI" dirty="0"/>
              <a:t>: SAFETY, CITY MAINTENANCE OPTIMIZATION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12A51-9909-3847-BBEA-C7A93E7791EE}"/>
              </a:ext>
            </a:extLst>
          </p:cNvPr>
          <p:cNvSpPr/>
          <p:nvPr/>
        </p:nvSpPr>
        <p:spPr>
          <a:xfrm>
            <a:off x="3734867" y="580578"/>
            <a:ext cx="1778417" cy="1330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AE58-48DA-8F49-B455-B40DB894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436" y="804220"/>
            <a:ext cx="881438" cy="881438"/>
          </a:xfrm>
          <a:prstGeom prst="rect">
            <a:avLst/>
          </a:prstGeom>
        </p:spPr>
      </p:pic>
      <p:sp>
        <p:nvSpPr>
          <p:cNvPr id="20" name="Google Shape;148;p26">
            <a:extLst>
              <a:ext uri="{FF2B5EF4-FFF2-40B4-BE49-F238E27FC236}">
                <a16:creationId xmlns:a16="http://schemas.microsoft.com/office/drawing/2014/main" id="{3DEDFA84-84D4-1441-BD99-4351991A15EC}"/>
              </a:ext>
            </a:extLst>
          </p:cNvPr>
          <p:cNvSpPr/>
          <p:nvPr/>
        </p:nvSpPr>
        <p:spPr>
          <a:xfrm>
            <a:off x="451034" y="2508879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City reacting dynamically to people movement</a:t>
            </a:r>
            <a:endParaRPr sz="2000" dirty="0"/>
          </a:p>
        </p:txBody>
      </p:sp>
      <p:sp>
        <p:nvSpPr>
          <p:cNvPr id="22" name="Google Shape;149;p26">
            <a:extLst>
              <a:ext uri="{FF2B5EF4-FFF2-40B4-BE49-F238E27FC236}">
                <a16:creationId xmlns:a16="http://schemas.microsoft.com/office/drawing/2014/main" id="{86675324-6386-1943-961F-E82ABA0BD931}"/>
              </a:ext>
            </a:extLst>
          </p:cNvPr>
          <p:cNvSpPr/>
          <p:nvPr/>
        </p:nvSpPr>
        <p:spPr>
          <a:xfrm>
            <a:off x="451034" y="4655979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Street maintenance optimization</a:t>
            </a:r>
            <a:endParaRPr sz="2000" dirty="0"/>
          </a:p>
        </p:txBody>
      </p:sp>
      <p:sp>
        <p:nvSpPr>
          <p:cNvPr id="23" name="Google Shape;151;p26">
            <a:extLst>
              <a:ext uri="{FF2B5EF4-FFF2-40B4-BE49-F238E27FC236}">
                <a16:creationId xmlns:a16="http://schemas.microsoft.com/office/drawing/2014/main" id="{837556CB-4EAA-E54B-80F1-75975D2274C3}"/>
              </a:ext>
            </a:extLst>
          </p:cNvPr>
          <p:cNvSpPr/>
          <p:nvPr/>
        </p:nvSpPr>
        <p:spPr>
          <a:xfrm>
            <a:off x="3080221" y="4633829"/>
            <a:ext cx="2444787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Traffic guidance optimization to prevent traffic jams</a:t>
            </a:r>
            <a:endParaRPr sz="2000" dirty="0"/>
          </a:p>
        </p:txBody>
      </p:sp>
      <p:sp>
        <p:nvSpPr>
          <p:cNvPr id="24" name="Google Shape;153;p26">
            <a:extLst>
              <a:ext uri="{FF2B5EF4-FFF2-40B4-BE49-F238E27FC236}">
                <a16:creationId xmlns:a16="http://schemas.microsoft.com/office/drawing/2014/main" id="{AB6471B5-DD08-7144-BBAA-4368B4BE6786}"/>
              </a:ext>
            </a:extLst>
          </p:cNvPr>
          <p:cNvSpPr/>
          <p:nvPr/>
        </p:nvSpPr>
        <p:spPr>
          <a:xfrm>
            <a:off x="3080221" y="2489879"/>
            <a:ext cx="2433064" cy="16796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People safety, Crime prevention</a:t>
            </a:r>
            <a:endParaRPr sz="20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33A89CD-2BDB-3749-AA9F-6BCAC431FA2D}"/>
              </a:ext>
            </a:extLst>
          </p:cNvPr>
          <p:cNvSpPr/>
          <p:nvPr/>
        </p:nvSpPr>
        <p:spPr>
          <a:xfrm>
            <a:off x="6096000" y="3559942"/>
            <a:ext cx="781050" cy="755513"/>
          </a:xfrm>
          <a:prstGeom prst="rightArrow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FD6C0-674A-6647-A8D0-1F8D27AC5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227" y="1131808"/>
            <a:ext cx="2960455" cy="11055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8A6C36-495B-BF43-A783-E4542A82B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090" y="2670898"/>
            <a:ext cx="2478263" cy="11055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BDE153-6E86-E34E-8057-4FBEDC9D4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227" y="3559942"/>
            <a:ext cx="3309231" cy="33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5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710B1-A34F-B145-936D-4A67D993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456"/>
          <a:stretch/>
        </p:blipFill>
        <p:spPr>
          <a:xfrm>
            <a:off x="0" y="-1934"/>
            <a:ext cx="12192000" cy="68599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-84135" y="0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222C87-4E54-444B-A531-EEFE53EC6E15}"/>
              </a:ext>
            </a:extLst>
          </p:cNvPr>
          <p:cNvSpPr/>
          <p:nvPr/>
        </p:nvSpPr>
        <p:spPr>
          <a:xfrm>
            <a:off x="445568" y="582158"/>
            <a:ext cx="3289300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/>
              <a:t>INTERNAL SAVINGS </a:t>
            </a:r>
            <a:r>
              <a:rPr lang="fi-FI" dirty="0"/>
              <a:t>: SAFETY, CITY MAINTENANCE OPTIMIZATION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0F108-65DF-7842-944A-C93B28175E9C}"/>
              </a:ext>
            </a:extLst>
          </p:cNvPr>
          <p:cNvSpPr/>
          <p:nvPr/>
        </p:nvSpPr>
        <p:spPr>
          <a:xfrm>
            <a:off x="445568" y="577210"/>
            <a:ext cx="3205165" cy="13338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dirty="0"/>
          </a:p>
          <a:p>
            <a:pPr algn="ctr"/>
            <a:r>
              <a:rPr lang="fi-FI" b="1" dirty="0"/>
              <a:t>NEW BUSINESS OPPORTUNITIES</a:t>
            </a:r>
            <a:r>
              <a:rPr lang="fi-FI" dirty="0"/>
              <a:t>: </a:t>
            </a:r>
            <a:r>
              <a:rPr lang="en" dirty="0"/>
              <a:t>DATA SERVICES TO 3RD PARTIES</a:t>
            </a:r>
          </a:p>
          <a:p>
            <a:pPr algn="ctr"/>
            <a:endParaRPr lang="fi-FI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12A51-9909-3847-BBEA-C7A93E7791EE}"/>
              </a:ext>
            </a:extLst>
          </p:cNvPr>
          <p:cNvSpPr/>
          <p:nvPr/>
        </p:nvSpPr>
        <p:spPr>
          <a:xfrm>
            <a:off x="3734868" y="580578"/>
            <a:ext cx="965200" cy="1330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AE58-48DA-8F49-B455-B40DB894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05" y="804220"/>
            <a:ext cx="881438" cy="8814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0B2616-F8D9-8D49-A685-E7AE5D937DA4}"/>
              </a:ext>
            </a:extLst>
          </p:cNvPr>
          <p:cNvSpPr/>
          <p:nvPr/>
        </p:nvSpPr>
        <p:spPr>
          <a:xfrm>
            <a:off x="3603105" y="577209"/>
            <a:ext cx="1950950" cy="1333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7302C3-F4F0-9048-A454-E96D235B6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165" y="760488"/>
            <a:ext cx="998458" cy="998458"/>
          </a:xfrm>
          <a:prstGeom prst="rect">
            <a:avLst/>
          </a:prstGeom>
        </p:spPr>
      </p:pic>
      <p:sp>
        <p:nvSpPr>
          <p:cNvPr id="11" name="Google Shape;148;p26">
            <a:extLst>
              <a:ext uri="{FF2B5EF4-FFF2-40B4-BE49-F238E27FC236}">
                <a16:creationId xmlns:a16="http://schemas.microsoft.com/office/drawing/2014/main" id="{977A87AD-980E-B24B-A36C-E851D1EC4756}"/>
              </a:ext>
            </a:extLst>
          </p:cNvPr>
          <p:cNvSpPr/>
          <p:nvPr/>
        </p:nvSpPr>
        <p:spPr>
          <a:xfrm>
            <a:off x="457291" y="2473467"/>
            <a:ext cx="2604397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Large retail chains -</a:t>
            </a:r>
          </a:p>
          <a:p>
            <a:pPr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dk1"/>
                </a:solidFill>
              </a:rPr>
              <a:t>Big data of consumer movement</a:t>
            </a:r>
            <a:endParaRPr lang="en" sz="2000" dirty="0"/>
          </a:p>
        </p:txBody>
      </p:sp>
      <p:sp>
        <p:nvSpPr>
          <p:cNvPr id="13" name="Google Shape;149;p26">
            <a:extLst>
              <a:ext uri="{FF2B5EF4-FFF2-40B4-BE49-F238E27FC236}">
                <a16:creationId xmlns:a16="http://schemas.microsoft.com/office/drawing/2014/main" id="{302404C9-BE60-1542-8B37-8B8A0B241EB6}"/>
              </a:ext>
            </a:extLst>
          </p:cNvPr>
          <p:cNvSpPr/>
          <p:nvPr/>
        </p:nvSpPr>
        <p:spPr>
          <a:xfrm>
            <a:off x="445568" y="4617417"/>
            <a:ext cx="2401198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Risk management for new retail store locations</a:t>
            </a:r>
          </a:p>
        </p:txBody>
      </p:sp>
      <p:sp>
        <p:nvSpPr>
          <p:cNvPr id="14" name="Google Shape;153;p26">
            <a:extLst>
              <a:ext uri="{FF2B5EF4-FFF2-40B4-BE49-F238E27FC236}">
                <a16:creationId xmlns:a16="http://schemas.microsoft.com/office/drawing/2014/main" id="{3013F785-274B-304B-8914-63D92D4D2EB3}"/>
              </a:ext>
            </a:extLst>
          </p:cNvPr>
          <p:cNvSpPr/>
          <p:nvPr/>
        </p:nvSpPr>
        <p:spPr>
          <a:xfrm>
            <a:off x="3245955" y="2473467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Customer approximations of nearby competitors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A4C184-76EA-F149-8C7C-8A4DAB3F1AFE}"/>
              </a:ext>
            </a:extLst>
          </p:cNvPr>
          <p:cNvSpPr/>
          <p:nvPr/>
        </p:nvSpPr>
        <p:spPr>
          <a:xfrm>
            <a:off x="6096000" y="3559942"/>
            <a:ext cx="781050" cy="755513"/>
          </a:xfrm>
          <a:prstGeom prst="rightArrow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6" name="Google Shape;153;p26">
            <a:extLst>
              <a:ext uri="{FF2B5EF4-FFF2-40B4-BE49-F238E27FC236}">
                <a16:creationId xmlns:a16="http://schemas.microsoft.com/office/drawing/2014/main" id="{FA2D8A75-A5E7-D544-94BA-502ADF12E62C}"/>
              </a:ext>
            </a:extLst>
          </p:cNvPr>
          <p:cNvSpPr/>
          <p:nvPr/>
        </p:nvSpPr>
        <p:spPr>
          <a:xfrm>
            <a:off x="3245955" y="4596242"/>
            <a:ext cx="2308100" cy="16796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Business HUB &amp; Educational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EEDBD-E15E-CD4B-BF21-9E6240A8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815" y="1381300"/>
            <a:ext cx="4293728" cy="1371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DBED8-097F-304E-8D9F-01F2BAD15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586" y="3015111"/>
            <a:ext cx="3890718" cy="126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F84E3E-DA80-C643-B4C1-CB9D7FC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4534" y="4398536"/>
            <a:ext cx="4193128" cy="12301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47BEED-47BF-494B-86E6-2546718CAD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4396"/>
          <a:stretch/>
        </p:blipFill>
        <p:spPr>
          <a:xfrm>
            <a:off x="8195417" y="5628582"/>
            <a:ext cx="2533743" cy="5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2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3BBA7-8C1C-AC4B-9AD9-FE39FC9C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35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BB421-23A2-204C-B0D1-0D2B95B433E9}"/>
              </a:ext>
            </a:extLst>
          </p:cNvPr>
          <p:cNvSpPr/>
          <p:nvPr/>
        </p:nvSpPr>
        <p:spPr>
          <a:xfrm>
            <a:off x="0" y="0"/>
            <a:ext cx="12192000" cy="6859934"/>
          </a:xfrm>
          <a:prstGeom prst="rect">
            <a:avLst/>
          </a:prstGeom>
          <a:solidFill>
            <a:schemeClr val="tx1">
              <a:lumMod val="95000"/>
              <a:lumOff val="5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7CD92F-7D4B-A348-AC86-610FFD82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i-FI" b="1" dirty="0">
                <a:solidFill>
                  <a:schemeClr val="bg1"/>
                </a:solidFill>
              </a:rPr>
              <a:t>How </a:t>
            </a:r>
            <a:r>
              <a:rPr lang="fi-FI" b="1" dirty="0" err="1">
                <a:solidFill>
                  <a:schemeClr val="bg1"/>
                </a:solidFill>
              </a:rPr>
              <a:t>does</a:t>
            </a:r>
            <a:r>
              <a:rPr lang="fi-FI" b="1" dirty="0">
                <a:solidFill>
                  <a:schemeClr val="bg1"/>
                </a:solidFill>
              </a:rPr>
              <a:t> it </a:t>
            </a:r>
            <a:r>
              <a:rPr lang="fi-FI" b="1" dirty="0" err="1">
                <a:solidFill>
                  <a:schemeClr val="bg1"/>
                </a:solidFill>
              </a:rPr>
              <a:t>make</a:t>
            </a:r>
            <a:r>
              <a:rPr lang="fi-FI" b="1" dirty="0">
                <a:solidFill>
                  <a:schemeClr val="bg1"/>
                </a:solidFill>
              </a:rPr>
              <a:t> money?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61D94C8-89AF-DC42-AE4C-1EE6C9D12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191" y="4826692"/>
            <a:ext cx="1109059" cy="1109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966CA6-8EF3-C94C-AA3F-E37CFCFF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710" y="4742461"/>
            <a:ext cx="1193290" cy="1193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7DC0A-CB37-514B-8C14-B92E58E72BC4}"/>
              </a:ext>
            </a:extLst>
          </p:cNvPr>
          <p:cNvSpPr txBox="1"/>
          <p:nvPr/>
        </p:nvSpPr>
        <p:spPr>
          <a:xfrm>
            <a:off x="4283135" y="4874889"/>
            <a:ext cx="79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CAC27-9A63-604E-9DFC-CBEF93883F5B}"/>
              </a:ext>
            </a:extLst>
          </p:cNvPr>
          <p:cNvSpPr txBox="1"/>
          <p:nvPr/>
        </p:nvSpPr>
        <p:spPr>
          <a:xfrm>
            <a:off x="6399318" y="4874889"/>
            <a:ext cx="79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b="1" dirty="0">
                <a:solidFill>
                  <a:schemeClr val="bg1"/>
                </a:solidFill>
              </a:rPr>
              <a:t>=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8D87F-20F1-CF41-BD9C-322ACF06E2CC}"/>
              </a:ext>
            </a:extLst>
          </p:cNvPr>
          <p:cNvGrpSpPr/>
          <p:nvPr/>
        </p:nvGrpSpPr>
        <p:grpSpPr>
          <a:xfrm>
            <a:off x="949893" y="4665451"/>
            <a:ext cx="1109059" cy="1347310"/>
            <a:chOff x="1214705" y="3374941"/>
            <a:chExt cx="1229178" cy="149323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450C90A-73BD-6143-83B4-1DA344CB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8F96D7-DE00-EC44-8D78-9460B9A0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0A2124B6-0D18-8A49-9E0E-038BEA1B982F}"/>
              </a:ext>
            </a:extLst>
          </p:cNvPr>
          <p:cNvSpPr/>
          <p:nvPr/>
        </p:nvSpPr>
        <p:spPr>
          <a:xfrm>
            <a:off x="2046553" y="5254161"/>
            <a:ext cx="318488" cy="32861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C74EC33-0F2E-7545-B84B-0617FC882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659" y="4658297"/>
            <a:ext cx="1193290" cy="119329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E71FCCC-760D-754E-9C7E-D8B869AB047D}"/>
              </a:ext>
            </a:extLst>
          </p:cNvPr>
          <p:cNvSpPr/>
          <p:nvPr/>
        </p:nvSpPr>
        <p:spPr>
          <a:xfrm>
            <a:off x="8553313" y="5052607"/>
            <a:ext cx="318488" cy="32861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43BDB4E-9D50-C24D-AE99-9D0F7ED47527}"/>
              </a:ext>
            </a:extLst>
          </p:cNvPr>
          <p:cNvSpPr/>
          <p:nvPr/>
        </p:nvSpPr>
        <p:spPr>
          <a:xfrm flipH="1">
            <a:off x="8553313" y="5522973"/>
            <a:ext cx="275557" cy="32861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A38ECD1-5996-FB40-A0B0-562242168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3808" y="4764270"/>
            <a:ext cx="1006708" cy="110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4;p24">
            <a:extLst>
              <a:ext uri="{FF2B5EF4-FFF2-40B4-BE49-F238E27FC236}">
                <a16:creationId xmlns:a16="http://schemas.microsoft.com/office/drawing/2014/main" id="{296232EE-0872-CC43-8452-CFA6BC9D0A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679" b="11849"/>
          <a:stretch/>
        </p:blipFill>
        <p:spPr>
          <a:xfrm>
            <a:off x="0" y="-393032"/>
            <a:ext cx="12192000" cy="72510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D3E554-2869-F640-9139-70F02CD83E87}"/>
              </a:ext>
            </a:extLst>
          </p:cNvPr>
          <p:cNvSpPr/>
          <p:nvPr/>
        </p:nvSpPr>
        <p:spPr>
          <a:xfrm>
            <a:off x="0" y="-405064"/>
            <a:ext cx="12192000" cy="7275095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C5FCB-9E79-EE45-8C35-21DF02961C26}"/>
              </a:ext>
            </a:extLst>
          </p:cNvPr>
          <p:cNvSpPr txBox="1"/>
          <p:nvPr/>
        </p:nvSpPr>
        <p:spPr>
          <a:xfrm>
            <a:off x="730583" y="69753"/>
            <a:ext cx="4643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b="1" dirty="0" err="1">
                <a:solidFill>
                  <a:schemeClr val="bg1"/>
                </a:solidFill>
              </a:rPr>
              <a:t>Collection</a:t>
            </a:r>
            <a:r>
              <a:rPr lang="fi-FI" sz="3200" b="1" dirty="0">
                <a:solidFill>
                  <a:schemeClr val="bg1"/>
                </a:solidFill>
              </a:rPr>
              <a:t> of </a:t>
            </a:r>
            <a:r>
              <a:rPr lang="fi-FI" sz="3200" b="1" dirty="0" err="1">
                <a:solidFill>
                  <a:schemeClr val="bg1"/>
                </a:solidFill>
              </a:rPr>
              <a:t>random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  <a:r>
              <a:rPr lang="fi-FI" sz="3200" b="1" dirty="0" err="1">
                <a:solidFill>
                  <a:schemeClr val="bg1"/>
                </a:solidFill>
              </a:rPr>
              <a:t>ideas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F13882-C91D-4B49-BEAF-3CA6B7CF0D87}"/>
              </a:ext>
            </a:extLst>
          </p:cNvPr>
          <p:cNvSpPr/>
          <p:nvPr/>
        </p:nvSpPr>
        <p:spPr>
          <a:xfrm>
            <a:off x="872957" y="885040"/>
            <a:ext cx="3744830" cy="5594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3F27E-C859-4244-810A-D0B36D2D7336}"/>
              </a:ext>
            </a:extLst>
          </p:cNvPr>
          <p:cNvSpPr txBox="1"/>
          <p:nvPr/>
        </p:nvSpPr>
        <p:spPr>
          <a:xfrm>
            <a:off x="1083174" y="1115553"/>
            <a:ext cx="335346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weather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pollen and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dust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updates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Safety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Public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warnings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traffic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lights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Disaster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monitoring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Crime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prevention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Guiding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disabled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people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City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space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reacting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movement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people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visual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arts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city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signs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toursist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transportation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crowded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areas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Each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light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a mini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service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Optimizing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routes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through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city for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people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42719-CEC5-8942-A77C-C1372639FFC0}"/>
              </a:ext>
            </a:extLst>
          </p:cNvPr>
          <p:cNvSpPr/>
          <p:nvPr/>
        </p:nvSpPr>
        <p:spPr>
          <a:xfrm>
            <a:off x="4947649" y="910390"/>
            <a:ext cx="3323059" cy="2518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CCFAF-20F4-3E4B-A47A-BFEB48BF8793}"/>
              </a:ext>
            </a:extLst>
          </p:cNvPr>
          <p:cNvSpPr txBox="1"/>
          <p:nvPr/>
        </p:nvSpPr>
        <p:spPr>
          <a:xfrm>
            <a:off x="5165220" y="1140902"/>
            <a:ext cx="28237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Virtual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Tourist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cam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360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degree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webcams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sound</a:t>
            </a: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3F64D-81C7-EE48-9183-C2EFD6FC0AB1}"/>
              </a:ext>
            </a:extLst>
          </p:cNvPr>
          <p:cNvSpPr/>
          <p:nvPr/>
        </p:nvSpPr>
        <p:spPr>
          <a:xfrm>
            <a:off x="8589211" y="885041"/>
            <a:ext cx="3089442" cy="5275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04A73-D291-664B-950F-123255FA53A2}"/>
              </a:ext>
            </a:extLst>
          </p:cNvPr>
          <p:cNvSpPr txBox="1"/>
          <p:nvPr/>
        </p:nvSpPr>
        <p:spPr>
          <a:xfrm>
            <a:off x="8806782" y="1554274"/>
            <a:ext cx="265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i-FI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07986-516D-594C-BE64-8E52D927DF1E}"/>
              </a:ext>
            </a:extLst>
          </p:cNvPr>
          <p:cNvSpPr txBox="1"/>
          <p:nvPr/>
        </p:nvSpPr>
        <p:spPr>
          <a:xfrm>
            <a:off x="8744617" y="1600179"/>
            <a:ext cx="2750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B90E3-9D13-0946-82B6-29084E3926D5}"/>
              </a:ext>
            </a:extLst>
          </p:cNvPr>
          <p:cNvSpPr txBox="1"/>
          <p:nvPr/>
        </p:nvSpPr>
        <p:spPr>
          <a:xfrm>
            <a:off x="8774696" y="1115553"/>
            <a:ext cx="2720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Pushing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targetted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sales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campagins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pedesterians</a:t>
            </a: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Drone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dispatching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services</a:t>
            </a: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Purchase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delivery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pickup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points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around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Estate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estimation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sensor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Remote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selling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parking</a:t>
            </a:r>
            <a:r>
              <a:rPr lang="fi-FI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space</a:t>
            </a:r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8779D-4745-014E-878B-D75D71BDE649}"/>
              </a:ext>
            </a:extLst>
          </p:cNvPr>
          <p:cNvSpPr/>
          <p:nvPr/>
        </p:nvSpPr>
        <p:spPr>
          <a:xfrm>
            <a:off x="4947649" y="3659512"/>
            <a:ext cx="3323059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F4581-E11A-7F4B-9193-F6565F8BF897}"/>
              </a:ext>
            </a:extLst>
          </p:cNvPr>
          <p:cNvSpPr txBox="1"/>
          <p:nvPr/>
        </p:nvSpPr>
        <p:spPr>
          <a:xfrm>
            <a:off x="5128794" y="3830772"/>
            <a:ext cx="3024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someone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real-time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Selling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sensor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 for APP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makers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broadcasting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5G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Simple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Cloud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computing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light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pole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network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Automated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detection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medical</a:t>
            </a:r>
            <a:r>
              <a:rPr lang="fi-FI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i-FI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emergency</a:t>
            </a:r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i-FI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C8758A43-D220-7F4C-96F5-4E170BC4B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1584" r="16652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2E5CF-56A5-BE49-B450-D8AB9A29BA71}"/>
              </a:ext>
            </a:extLst>
          </p:cNvPr>
          <p:cNvSpPr txBox="1"/>
          <p:nvPr/>
        </p:nvSpPr>
        <p:spPr>
          <a:xfrm>
            <a:off x="431800" y="56134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b="1" dirty="0">
                <a:solidFill>
                  <a:schemeClr val="bg1"/>
                </a:solidFill>
              </a:rPr>
              <a:t>THANK YOU! </a:t>
            </a:r>
            <a:r>
              <a:rPr lang="fi-FI" sz="3200" b="1" dirty="0">
                <a:solidFill>
                  <a:schemeClr val="bg1"/>
                </a:solidFill>
                <a:sym typeface="Wingdings" pitchFamily="2" charset="2"/>
              </a:rPr>
              <a:t> </a:t>
            </a:r>
            <a:endParaRPr lang="fi-FI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2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1C3F58-4A16-C841-93E8-43C893C1F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1584" r="16652"/>
          <a:stretch/>
        </p:blipFill>
        <p:spPr>
          <a:xfrm>
            <a:off x="1" y="1"/>
            <a:ext cx="12192000" cy="685799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5FD7C-7BFB-6D4A-91C5-0A00FD24C800}"/>
              </a:ext>
            </a:extLst>
          </p:cNvPr>
          <p:cNvSpPr/>
          <p:nvPr/>
        </p:nvSpPr>
        <p:spPr>
          <a:xfrm>
            <a:off x="0" y="0"/>
            <a:ext cx="447198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3F1F1-331C-6C44-8B2C-14DAB2E8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87" y="467663"/>
            <a:ext cx="3843613" cy="1075387"/>
          </a:xfrm>
        </p:spPr>
        <p:txBody>
          <a:bodyPr>
            <a:norm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5G IoT light poles for Smart City</a:t>
            </a:r>
            <a:endParaRPr lang="fi-FI" sz="28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3C39DD-79E7-EA4E-A4EB-325C33081F4B}"/>
              </a:ext>
            </a:extLst>
          </p:cNvPr>
          <p:cNvSpPr/>
          <p:nvPr/>
        </p:nvSpPr>
        <p:spPr>
          <a:xfrm>
            <a:off x="2156690" y="1347536"/>
            <a:ext cx="4630591" cy="4630591"/>
          </a:xfrm>
          <a:prstGeom prst="ellipse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73522D-2BF7-764B-A6E9-43CC07A44435}"/>
              </a:ext>
            </a:extLst>
          </p:cNvPr>
          <p:cNvSpPr txBox="1">
            <a:spLocks/>
          </p:cNvSpPr>
          <p:nvPr/>
        </p:nvSpPr>
        <p:spPr>
          <a:xfrm>
            <a:off x="2642672" y="2712712"/>
            <a:ext cx="3843613" cy="1900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b="1" dirty="0" err="1">
                <a:solidFill>
                  <a:schemeClr val="bg1"/>
                </a:solidFill>
              </a:rPr>
              <a:t>μMEC</a:t>
            </a:r>
            <a:r>
              <a:rPr lang="en" sz="2400" b="1" dirty="0">
                <a:solidFill>
                  <a:schemeClr val="bg1"/>
                </a:solidFill>
              </a:rPr>
              <a:t> is a HW/SW platform to connect sensors, screens and other services to 5G network, for real time data. </a:t>
            </a:r>
          </a:p>
        </p:txBody>
      </p:sp>
    </p:spTree>
    <p:extLst>
      <p:ext uri="{BB962C8B-B14F-4D97-AF65-F5344CB8AC3E}">
        <p14:creationId xmlns:p14="http://schemas.microsoft.com/office/powerpoint/2010/main" val="132934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57200" y="358345"/>
            <a:ext cx="58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>
                <a:solidFill>
                  <a:schemeClr val="bg1"/>
                </a:solidFill>
              </a:rPr>
              <a:t>Smart City </a:t>
            </a:r>
            <a:r>
              <a:rPr lang="fi-FI" sz="4000" dirty="0" err="1">
                <a:solidFill>
                  <a:schemeClr val="bg1"/>
                </a:solidFill>
              </a:rPr>
              <a:t>Challenges</a:t>
            </a:r>
            <a:endParaRPr lang="fi-FI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401EA-AEAF-5343-A815-00E98D797AC0}"/>
              </a:ext>
            </a:extLst>
          </p:cNvPr>
          <p:cNvSpPr txBox="1"/>
          <p:nvPr/>
        </p:nvSpPr>
        <p:spPr>
          <a:xfrm>
            <a:off x="795455" y="4429340"/>
            <a:ext cx="247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1"/>
                </a:solidFill>
              </a:rPr>
              <a:t>Congestion</a:t>
            </a:r>
            <a:r>
              <a:rPr lang="fi-FI" sz="2400" dirty="0">
                <a:solidFill>
                  <a:schemeClr val="bg1"/>
                </a:solidFill>
              </a:rPr>
              <a:t> and </a:t>
            </a:r>
            <a:r>
              <a:rPr lang="fi-FI" sz="2400" dirty="0" err="1">
                <a:solidFill>
                  <a:schemeClr val="bg1"/>
                </a:solidFill>
              </a:rPr>
              <a:t>transportation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issues</a:t>
            </a:r>
            <a:endParaRPr lang="fi-FI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43C89-273D-3949-8F9D-133D670FB489}"/>
              </a:ext>
            </a:extLst>
          </p:cNvPr>
          <p:cNvSpPr txBox="1"/>
          <p:nvPr/>
        </p:nvSpPr>
        <p:spPr>
          <a:xfrm>
            <a:off x="4871064" y="4429340"/>
            <a:ext cx="1929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solidFill>
                  <a:schemeClr val="bg1"/>
                </a:solidFill>
              </a:rPr>
              <a:t>Air &amp; </a:t>
            </a:r>
            <a:r>
              <a:rPr lang="fi-FI" sz="2400" dirty="0" err="1">
                <a:solidFill>
                  <a:schemeClr val="bg1"/>
                </a:solidFill>
              </a:rPr>
              <a:t>water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quality</a:t>
            </a:r>
            <a:r>
              <a:rPr lang="fi-FI" sz="24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BA962-1A8D-7E46-9063-1A6BC61300F6}"/>
              </a:ext>
            </a:extLst>
          </p:cNvPr>
          <p:cNvSpPr txBox="1"/>
          <p:nvPr/>
        </p:nvSpPr>
        <p:spPr>
          <a:xfrm>
            <a:off x="8375365" y="4429340"/>
            <a:ext cx="2746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i-FI" sz="2400" dirty="0">
                <a:solidFill>
                  <a:schemeClr val="bg1"/>
                </a:solidFill>
              </a:rPr>
              <a:t>Energy </a:t>
            </a:r>
            <a:r>
              <a:rPr lang="fi-FI" sz="2400" dirty="0" err="1">
                <a:solidFill>
                  <a:schemeClr val="bg1"/>
                </a:solidFill>
              </a:rPr>
              <a:t>efficiency</a:t>
            </a:r>
            <a:r>
              <a:rPr lang="fi-FI" sz="2400" dirty="0">
                <a:solidFill>
                  <a:schemeClr val="bg1"/>
                </a:solidFill>
              </a:rPr>
              <a:t> and </a:t>
            </a:r>
            <a:r>
              <a:rPr lang="fi-FI" sz="2400" dirty="0" err="1">
                <a:solidFill>
                  <a:schemeClr val="bg1"/>
                </a:solidFill>
              </a:rPr>
              <a:t>mobility</a:t>
            </a:r>
            <a:r>
              <a:rPr lang="fi-FI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BEC8EA-7404-4A4F-9669-230339B4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69695"/>
            <a:ext cx="1523197" cy="15231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BE23A6-069A-9842-B0A5-BD453CF3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3" y="2392167"/>
            <a:ext cx="1757362" cy="1757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5D7D96-1CD2-1546-BDC3-51B17EAE9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967" y="2443015"/>
            <a:ext cx="1523197" cy="17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57200" y="358345"/>
            <a:ext cx="58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>
                <a:solidFill>
                  <a:schemeClr val="bg1"/>
                </a:solidFill>
              </a:rPr>
              <a:t>Real </a:t>
            </a:r>
            <a:r>
              <a:rPr lang="fi-FI" sz="4000" dirty="0" err="1">
                <a:solidFill>
                  <a:schemeClr val="bg1"/>
                </a:solidFill>
              </a:rPr>
              <a:t>world</a:t>
            </a:r>
            <a:r>
              <a:rPr lang="fi-FI" sz="4000" dirty="0">
                <a:solidFill>
                  <a:schemeClr val="bg1"/>
                </a:solidFill>
              </a:rPr>
              <a:t> </a:t>
            </a:r>
            <a:r>
              <a:rPr lang="fi-FI" sz="4000" dirty="0" err="1">
                <a:solidFill>
                  <a:schemeClr val="bg1"/>
                </a:solidFill>
              </a:rPr>
              <a:t>example</a:t>
            </a:r>
            <a:endParaRPr lang="fi-FI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401EA-AEAF-5343-A815-00E98D797AC0}"/>
              </a:ext>
            </a:extLst>
          </p:cNvPr>
          <p:cNvSpPr txBox="1"/>
          <p:nvPr/>
        </p:nvSpPr>
        <p:spPr>
          <a:xfrm>
            <a:off x="547570" y="6057854"/>
            <a:ext cx="4943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US </a:t>
            </a:r>
            <a:r>
              <a:rPr lang="fi-FI" sz="1400" dirty="0" err="1">
                <a:solidFill>
                  <a:schemeClr val="bg1"/>
                </a:solidFill>
              </a:rPr>
              <a:t>Govt</a:t>
            </a:r>
            <a:r>
              <a:rPr lang="fi-FI" sz="1400" dirty="0">
                <a:solidFill>
                  <a:schemeClr val="bg1"/>
                </a:solidFill>
              </a:rPr>
              <a:t>. Smart City </a:t>
            </a:r>
            <a:r>
              <a:rPr lang="fi-FI" sz="1400" dirty="0" err="1">
                <a:solidFill>
                  <a:schemeClr val="bg1"/>
                </a:solidFill>
              </a:rPr>
              <a:t>challenge</a:t>
            </a:r>
            <a:r>
              <a:rPr lang="fi-FI" sz="1400" dirty="0">
                <a:solidFill>
                  <a:schemeClr val="bg1"/>
                </a:solidFill>
              </a:rPr>
              <a:t> - </a:t>
            </a:r>
            <a:r>
              <a:rPr lang="fi-FI" sz="1400" dirty="0">
                <a:hlinkClick r:id="rId3"/>
              </a:rPr>
              <a:t>https://www.transportation.gov/smartcity</a:t>
            </a:r>
            <a:endParaRPr lang="fi-FI"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5AE02-C266-9745-9E54-082E3CB0C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614" y="1127786"/>
            <a:ext cx="5965330" cy="5087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34C08C-686D-1346-A809-C1BCEE77DF41}"/>
              </a:ext>
            </a:extLst>
          </p:cNvPr>
          <p:cNvSpPr txBox="1"/>
          <p:nvPr/>
        </p:nvSpPr>
        <p:spPr>
          <a:xfrm>
            <a:off x="547570" y="1536893"/>
            <a:ext cx="49434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KANSAS CITY : “The Strategy: </a:t>
            </a:r>
            <a:r>
              <a:rPr lang="en" sz="2400" dirty="0">
                <a:solidFill>
                  <a:schemeClr val="bg1"/>
                </a:solidFill>
              </a:rPr>
              <a:t>Make the urban core a more ‘Quantified Community,’ by collecting and analyzing data on:</a:t>
            </a:r>
          </a:p>
          <a:p>
            <a:endParaRPr lang="e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Travel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Traffic crashes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Energy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Air 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</a:rPr>
              <a:t>Residents’ health and physical activity”</a:t>
            </a:r>
          </a:p>
        </p:txBody>
      </p:sp>
    </p:spTree>
    <p:extLst>
      <p:ext uri="{BB962C8B-B14F-4D97-AF65-F5344CB8AC3E}">
        <p14:creationId xmlns:p14="http://schemas.microsoft.com/office/powerpoint/2010/main" val="360222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0CA92-E544-B34D-B1EB-9C2DBC773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6499" b="8096"/>
          <a:stretch/>
        </p:blipFill>
        <p:spPr>
          <a:xfrm>
            <a:off x="0" y="10651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348A8-48DA-FA4E-AAD3-83733B0B03E9}"/>
              </a:ext>
            </a:extLst>
          </p:cNvPr>
          <p:cNvSpPr/>
          <p:nvPr/>
        </p:nvSpPr>
        <p:spPr>
          <a:xfrm>
            <a:off x="0" y="-1065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229A2-C8B6-3D4B-B6CA-EF4DA75FA78B}"/>
              </a:ext>
            </a:extLst>
          </p:cNvPr>
          <p:cNvSpPr txBox="1"/>
          <p:nvPr/>
        </p:nvSpPr>
        <p:spPr>
          <a:xfrm>
            <a:off x="457200" y="358345"/>
            <a:ext cx="580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>
                <a:solidFill>
                  <a:schemeClr val="bg1"/>
                </a:solidFill>
              </a:rPr>
              <a:t>5G </a:t>
            </a:r>
            <a:r>
              <a:rPr lang="fi-FI" sz="3200" dirty="0" err="1">
                <a:solidFill>
                  <a:schemeClr val="bg1"/>
                </a:solidFill>
              </a:rPr>
              <a:t>light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  <a:r>
              <a:rPr lang="fi-FI" sz="3200" dirty="0" err="1">
                <a:solidFill>
                  <a:schemeClr val="bg1"/>
                </a:solidFill>
              </a:rPr>
              <a:t>pole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  <a:r>
              <a:rPr lang="fi-FI" sz="3200" dirty="0" err="1">
                <a:solidFill>
                  <a:schemeClr val="bg1"/>
                </a:solidFill>
              </a:rPr>
              <a:t>mesh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9A074-3A60-CB49-B575-1B8D7CB774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658667" y="1290814"/>
            <a:ext cx="4731500" cy="4731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D843A58-4685-6B4D-89FC-8D1A2CD04A7C}"/>
              </a:ext>
            </a:extLst>
          </p:cNvPr>
          <p:cNvGrpSpPr/>
          <p:nvPr/>
        </p:nvGrpSpPr>
        <p:grpSpPr>
          <a:xfrm>
            <a:off x="285744" y="3613334"/>
            <a:ext cx="1075998" cy="1307147"/>
            <a:chOff x="1214705" y="3374941"/>
            <a:chExt cx="1229178" cy="1493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EC53E0-0CE5-C540-B57A-F810A232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AC507F-5852-9F49-B831-4CC057A94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37F758-2D89-5949-A100-DD9B852538D9}"/>
              </a:ext>
            </a:extLst>
          </p:cNvPr>
          <p:cNvGrpSpPr/>
          <p:nvPr/>
        </p:nvGrpSpPr>
        <p:grpSpPr>
          <a:xfrm flipH="1">
            <a:off x="4673107" y="3288062"/>
            <a:ext cx="942459" cy="1176931"/>
            <a:chOff x="1214705" y="3374941"/>
            <a:chExt cx="1229178" cy="149323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F4967F-13EF-3D49-94FE-349C82BE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F9E912-4FBB-634E-A3C5-913EE980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99C222-19A6-E64E-9E88-AB8CA26B4258}"/>
              </a:ext>
            </a:extLst>
          </p:cNvPr>
          <p:cNvGrpSpPr/>
          <p:nvPr/>
        </p:nvGrpSpPr>
        <p:grpSpPr>
          <a:xfrm>
            <a:off x="2599413" y="5455724"/>
            <a:ext cx="1075998" cy="1307147"/>
            <a:chOff x="1214705" y="3374941"/>
            <a:chExt cx="1229178" cy="14932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0560500-E98C-4A41-9ADC-16988B8D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D8D156-E17B-8443-BCBE-AAB5EDFE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E1BA1-9586-A048-BA90-88C107B80C1A}"/>
              </a:ext>
            </a:extLst>
          </p:cNvPr>
          <p:cNvGrpSpPr/>
          <p:nvPr/>
        </p:nvGrpSpPr>
        <p:grpSpPr>
          <a:xfrm>
            <a:off x="2599413" y="1151959"/>
            <a:ext cx="1075998" cy="1307147"/>
            <a:chOff x="1214705" y="3374941"/>
            <a:chExt cx="1229178" cy="149323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8331D8-1757-2445-8383-6E8113DB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705" y="3638997"/>
              <a:ext cx="1229178" cy="12291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4EE50E7-F244-574D-959C-23508E0B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705" y="3374941"/>
              <a:ext cx="485508" cy="485508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C3B2701-C9CF-254A-AF48-E96EA249D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5013" y="2233105"/>
            <a:ext cx="1384772" cy="13847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6F5A9B-98B9-3B47-B809-B6FA9EEEEA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9527" y="2233105"/>
            <a:ext cx="1267335" cy="126733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417C13-34C4-EF48-9BB3-0D19B38ABA8E}"/>
              </a:ext>
            </a:extLst>
          </p:cNvPr>
          <p:cNvSpPr txBox="1"/>
          <p:nvPr/>
        </p:nvSpPr>
        <p:spPr>
          <a:xfrm>
            <a:off x="10248300" y="2048217"/>
            <a:ext cx="1063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58CA825-7B16-D84D-8AA0-079D8E2A2D69}"/>
              </a:ext>
            </a:extLst>
          </p:cNvPr>
          <p:cNvSpPr/>
          <p:nvPr/>
        </p:nvSpPr>
        <p:spPr>
          <a:xfrm>
            <a:off x="7507458" y="2627938"/>
            <a:ext cx="349234" cy="41021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ABC9CB-EA0C-1740-A48C-D147A01EC58C}"/>
              </a:ext>
            </a:extLst>
          </p:cNvPr>
          <p:cNvSpPr/>
          <p:nvPr/>
        </p:nvSpPr>
        <p:spPr>
          <a:xfrm>
            <a:off x="9789767" y="1992547"/>
            <a:ext cx="1692227" cy="169222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86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57200" y="358345"/>
            <a:ext cx="58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b="1" dirty="0" err="1">
                <a:solidFill>
                  <a:schemeClr val="bg1"/>
                </a:solidFill>
              </a:rPr>
              <a:t>Our</a:t>
            </a:r>
            <a:r>
              <a:rPr lang="fi-FI" sz="4000" b="1" dirty="0">
                <a:solidFill>
                  <a:schemeClr val="bg1"/>
                </a:solidFill>
              </a:rPr>
              <a:t> </a:t>
            </a:r>
            <a:r>
              <a:rPr lang="fi-FI" sz="4000" b="1" dirty="0" err="1">
                <a:solidFill>
                  <a:schemeClr val="bg1"/>
                </a:solidFill>
              </a:rPr>
              <a:t>Approach</a:t>
            </a:r>
            <a:endParaRPr lang="fi-FI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A355C-7E91-E245-8B76-794770551777}"/>
              </a:ext>
            </a:extLst>
          </p:cNvPr>
          <p:cNvSpPr txBox="1"/>
          <p:nvPr/>
        </p:nvSpPr>
        <p:spPr>
          <a:xfrm>
            <a:off x="1235869" y="2612172"/>
            <a:ext cx="382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</a:rPr>
              <a:t>detect movement &amp; number of people and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b="0" dirty="0">
              <a:solidFill>
                <a:schemeClr val="bg1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</a:rPr>
              <a:t>Analysis of data into </a:t>
            </a:r>
            <a:r>
              <a:rPr lang="en" sz="2800" dirty="0" err="1">
                <a:solidFill>
                  <a:schemeClr val="bg1"/>
                </a:solidFill>
              </a:rPr>
              <a:t>meanin</a:t>
            </a:r>
            <a:r>
              <a:rPr lang="fi-FI" sz="2800" dirty="0">
                <a:solidFill>
                  <a:schemeClr val="bg1"/>
                </a:solidFill>
              </a:rPr>
              <a:t>g</a:t>
            </a:r>
            <a:r>
              <a:rPr lang="en" sz="2800" dirty="0" err="1">
                <a:solidFill>
                  <a:schemeClr val="bg1"/>
                </a:solidFill>
              </a:rPr>
              <a:t>ful</a:t>
            </a:r>
            <a:r>
              <a:rPr lang="en" sz="2800" dirty="0">
                <a:solidFill>
                  <a:schemeClr val="bg1"/>
                </a:solidFill>
              </a:rPr>
              <a:t> interpretations</a:t>
            </a:r>
            <a:endParaRPr lang="en" sz="2800" b="0" dirty="0">
              <a:solidFill>
                <a:schemeClr val="bg1"/>
              </a:solidFill>
              <a:effectLst/>
            </a:endParaRPr>
          </a:p>
          <a:p>
            <a:br>
              <a:rPr lang="en" sz="3200" dirty="0"/>
            </a:br>
            <a:endParaRPr lang="fi-FI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89C69-30FA-BE45-ADF3-8912349CDE6F}"/>
              </a:ext>
            </a:extLst>
          </p:cNvPr>
          <p:cNvSpPr txBox="1"/>
          <p:nvPr/>
        </p:nvSpPr>
        <p:spPr>
          <a:xfrm>
            <a:off x="7200900" y="2611600"/>
            <a:ext cx="4019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Improving quality of life by providing meaningful data decisions for citizens, public officials and businesses.</a:t>
            </a:r>
            <a:endParaRPr lang="en" sz="2800" b="0" dirty="0">
              <a:solidFill>
                <a:schemeClr val="bg1"/>
              </a:solidFill>
              <a:effectLst/>
            </a:endParaRPr>
          </a:p>
          <a:p>
            <a:br>
              <a:rPr lang="en" sz="2800" dirty="0"/>
            </a:br>
            <a:r>
              <a:rPr lang="en" sz="2800" dirty="0">
                <a:solidFill>
                  <a:schemeClr val="bg1"/>
                </a:solidFill>
              </a:rPr>
              <a:t>. </a:t>
            </a:r>
            <a:endParaRPr lang="en" sz="2800" b="0" dirty="0">
              <a:solidFill>
                <a:schemeClr val="bg1"/>
              </a:solidFill>
              <a:effectLst/>
            </a:endParaRPr>
          </a:p>
          <a:p>
            <a:br>
              <a:rPr lang="en" sz="3200" dirty="0"/>
            </a:br>
            <a:endParaRPr lang="fi-FI" sz="3200" b="1" dirty="0">
              <a:solidFill>
                <a:schemeClr val="bg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DCC8052-6B5C-4D40-8E8E-ABAB07759C80}"/>
              </a:ext>
            </a:extLst>
          </p:cNvPr>
          <p:cNvSpPr/>
          <p:nvPr/>
        </p:nvSpPr>
        <p:spPr>
          <a:xfrm>
            <a:off x="952500" y="2229100"/>
            <a:ext cx="4395788" cy="377164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D36B12-42E0-AD4F-A1D4-23E248796811}"/>
              </a:ext>
            </a:extLst>
          </p:cNvPr>
          <p:cNvSpPr/>
          <p:nvPr/>
        </p:nvSpPr>
        <p:spPr>
          <a:xfrm>
            <a:off x="6824663" y="2229100"/>
            <a:ext cx="4395788" cy="377164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9AB63B9-E6D5-FE40-A611-2A496E0D427F}"/>
              </a:ext>
            </a:extLst>
          </p:cNvPr>
          <p:cNvSpPr/>
          <p:nvPr/>
        </p:nvSpPr>
        <p:spPr>
          <a:xfrm>
            <a:off x="5724525" y="3555272"/>
            <a:ext cx="871536" cy="90413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2F052-ADAC-B14F-88FB-ABA7F990415C}"/>
              </a:ext>
            </a:extLst>
          </p:cNvPr>
          <p:cNvSpPr txBox="1"/>
          <p:nvPr/>
        </p:nvSpPr>
        <p:spPr>
          <a:xfrm>
            <a:off x="4584170" y="353907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800" b="1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46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4F8DB-78AA-9442-A072-226D72ED8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4" b="78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F693-6913-5E48-9D68-EF3BE6F7F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74B89-168D-9F44-8874-00EC0287C6B2}"/>
              </a:ext>
            </a:extLst>
          </p:cNvPr>
          <p:cNvSpPr/>
          <p:nvPr/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A8F1-9EC7-EE4D-946A-B16E77B89CD4}"/>
              </a:ext>
            </a:extLst>
          </p:cNvPr>
          <p:cNvSpPr txBox="1"/>
          <p:nvPr/>
        </p:nvSpPr>
        <p:spPr>
          <a:xfrm>
            <a:off x="415599" y="481087"/>
            <a:ext cx="738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</a:rPr>
              <a:t>Proximity sensor  </a:t>
            </a:r>
            <a:r>
              <a:rPr lang="en" sz="4000" dirty="0">
                <a:solidFill>
                  <a:schemeClr val="bg1"/>
                </a:solidFill>
              </a:rPr>
              <a:t>as an example </a:t>
            </a:r>
            <a:endParaRPr lang="fi-FI" sz="4000" b="1" dirty="0">
              <a:solidFill>
                <a:schemeClr val="bg1"/>
              </a:solidFill>
            </a:endParaRPr>
          </a:p>
        </p:txBody>
      </p:sp>
      <p:sp>
        <p:nvSpPr>
          <p:cNvPr id="12" name="Google Shape;79;p17">
            <a:extLst>
              <a:ext uri="{FF2B5EF4-FFF2-40B4-BE49-F238E27FC236}">
                <a16:creationId xmlns:a16="http://schemas.microsoft.com/office/drawing/2014/main" id="{DB9EAC97-4B5A-F741-8875-0ECF0DFF80DA}"/>
              </a:ext>
            </a:extLst>
          </p:cNvPr>
          <p:cNvSpPr txBox="1">
            <a:spLocks/>
          </p:cNvSpPr>
          <p:nvPr/>
        </p:nvSpPr>
        <p:spPr>
          <a:xfrm>
            <a:off x="415598" y="1648913"/>
            <a:ext cx="4918400" cy="4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4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Demo done using motion/proximity sensor with 25 cm range.</a:t>
            </a:r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r>
              <a:rPr lang="en" sz="24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Display variation in distance of object from sensor with time.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" sz="2400" dirty="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4A443A-41E5-EA45-9199-47DBD73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3" y="1648913"/>
            <a:ext cx="4729651" cy="4165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D173F4-8FEB-144C-8B41-14D5DF7B0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79"/>
          <a:stretch/>
        </p:blipFill>
        <p:spPr>
          <a:xfrm>
            <a:off x="604346" y="3746438"/>
            <a:ext cx="4241974" cy="28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5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9DAA9-878D-F841-8A45-445078C95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0392"/>
          <a:stretch/>
        </p:blipFill>
        <p:spPr>
          <a:xfrm>
            <a:off x="1" y="0"/>
            <a:ext cx="12259510" cy="6863878"/>
          </a:xfrm>
        </p:spPr>
      </p:pic>
    </p:spTree>
    <p:extLst>
      <p:ext uri="{BB962C8B-B14F-4D97-AF65-F5344CB8AC3E}">
        <p14:creationId xmlns:p14="http://schemas.microsoft.com/office/powerpoint/2010/main" val="385887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446</Words>
  <Application>Microsoft Macintosh PowerPoint</Application>
  <PresentationFormat>Widescreen</PresentationFormat>
  <Paragraphs>83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Nokia Pure Headline Light</vt:lpstr>
      <vt:lpstr>Times New Roman</vt:lpstr>
      <vt:lpstr>Office Theme</vt:lpstr>
      <vt:lpstr>Challenge </vt:lpstr>
      <vt:lpstr>5G IoT light poles for Smart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Concept :*City Integrated Data Center </vt:lpstr>
      <vt:lpstr>City Integrated Data Center </vt:lpstr>
      <vt:lpstr>PowerPoint Presentation</vt:lpstr>
      <vt:lpstr>PowerPoint Presentation</vt:lpstr>
      <vt:lpstr>How does it make money?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Shaw, Amar (Nokia - FI/Helsinki)</dc:creator>
  <cp:lastModifiedBy>Shaw, Amar (Nokia - FI/Helsinki)</cp:lastModifiedBy>
  <cp:revision>52</cp:revision>
  <cp:lastPrinted>2019-05-05T08:42:32Z</cp:lastPrinted>
  <dcterms:created xsi:type="dcterms:W3CDTF">2019-05-04T16:19:42Z</dcterms:created>
  <dcterms:modified xsi:type="dcterms:W3CDTF">2019-05-05T08:49:50Z</dcterms:modified>
</cp:coreProperties>
</file>